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2"/>
  </p:sldMasterIdLst>
  <p:sldIdLst>
    <p:sldId id="256" r:id="rId3"/>
    <p:sldId id="257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285" r:id="rId27"/>
    <p:sldId id="287" r:id="rId28"/>
    <p:sldId id="316" r:id="rId29"/>
    <p:sldId id="317" r:id="rId30"/>
    <p:sldId id="319" r:id="rId31"/>
    <p:sldId id="320" r:id="rId32"/>
    <p:sldId id="321" r:id="rId33"/>
    <p:sldId id="322" r:id="rId34"/>
    <p:sldId id="323" r:id="rId35"/>
    <p:sldId id="324" r:id="rId36"/>
    <p:sldId id="325" r:id="rId37"/>
    <p:sldId id="326" r:id="rId38"/>
    <p:sldId id="327" r:id="rId39"/>
    <p:sldId id="328" r:id="rId40"/>
    <p:sldId id="329" r:id="rId41"/>
    <p:sldId id="330" r:id="rId42"/>
  </p:sldIdLst>
  <p:sldSz cx="9144000" cy="6858000" type="screen4x3"/>
  <p:notesSz cx="6858000" cy="9144000"/>
  <p:embeddedFontLst>
    <p:embeddedFont>
      <p:font typeface="Arial Black" pitchFamily="34" charset="0"/>
      <p:bold r:id="rId43"/>
    </p:embeddedFont>
    <p:embeddedFont>
      <p:font typeface="Eras Bold ITC" charset="0"/>
      <p:regular r:id="rId4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00"/>
    <a:srgbClr val="333333"/>
    <a:srgbClr val="990000"/>
    <a:srgbClr val="969696"/>
    <a:srgbClr val="EAEAEA"/>
    <a:srgbClr val="035540"/>
    <a:srgbClr val="023A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06" autoAdjust="0"/>
    <p:restoredTop sz="94660"/>
  </p:normalViewPr>
  <p:slideViewPr>
    <p:cSldViewPr>
      <p:cViewPr varScale="1">
        <p:scale>
          <a:sx n="86" d="100"/>
          <a:sy n="86" d="100"/>
        </p:scale>
        <p:origin x="-9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1.fntdata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D38D68-D46A-46FF-8CDF-6DEF395A9127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CC9228-8F55-488D-BAF0-F012D0ED94BF}">
      <dgm:prSet phldrT="[Текст]" custT="1"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Вредоносные программы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619E5C7-01D4-451D-A77C-230E31722A36}" type="parTrans" cxnId="{6E8CB600-4525-497B-B11C-5B53C4145B3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EF4B111-96F9-47E6-9726-45B832195042}" type="sibTrans" cxnId="{6E8CB600-4525-497B-B11C-5B53C4145B3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EAA1A9F-0BAA-41F3-A1AF-C09C7BAA3AE5}">
      <dgm:prSet phldrT="[Текст]"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2F70B6D-F40A-44A8-901F-C445B69F0AA7}" type="parTrans" cxnId="{5C371FB2-D46C-4E68-B6B0-97EE85538A2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BC4F54D-6999-40D9-A2BC-4363EF8C5F06}" type="sibTrans" cxnId="{5C371FB2-D46C-4E68-B6B0-97EE85538A2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2661809-E7E5-4C7D-A6D9-232D6D1AA0B1}">
      <dgm:prSet phldrT="[Текст]"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Спам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3A30AA4-0168-4E9F-BE82-6AE106DB401B}" type="parTrans" cxnId="{29FD7DEE-7C46-4C9E-99D6-07945C3AED8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9F3E528-B1E5-4147-8F76-3DC8C3CBC673}" type="sibTrans" cxnId="{29FD7DEE-7C46-4C9E-99D6-07945C3AED8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880C18B-7FDA-4070-BE87-19B3C0EBFF6B}">
      <dgm:prSet phldrT="[Текст]"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CEE088B-9102-4187-8CEE-D238656CA294}" type="parTrans" cxnId="{E9832F33-1049-4A72-9474-C059AF2CF44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1015395-174E-4942-8B02-79FF99F51DE8}" type="sibTrans" cxnId="{E9832F33-1049-4A72-9474-C059AF2CF44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7BFE1B1-E454-48CC-B180-3891D0A18392}">
      <dgm:prSet phldrT="[Текст]"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Аппаратные и программные сбои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05E3F90-7D10-4207-B516-53075BE6F271}" type="parTrans" cxnId="{1D357A9D-F944-475D-9DA1-40BEBE1F012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2D22E44-966D-43F4-A181-36864B5C6186}" type="sibTrans" cxnId="{1D357A9D-F944-475D-9DA1-40BEBE1F012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1A5BFD1-305E-40B0-AD10-5774640E6851}">
      <dgm:prSet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317EE91-B35C-4089-B811-B8CE8AD80E27}" type="parTrans" cxnId="{44EC659B-F593-45AE-AE10-A40BED6277D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B4E8FC2-680C-4EBD-ACF0-624108B34B4D}" type="sibTrans" cxnId="{44EC659B-F593-45AE-AE10-A40BED6277D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BE462B-9014-469F-AFE4-0D750B38B360}">
      <dgm:prSet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8FF4BC9-7E2C-4EE9-B273-9386A08DC95A}" type="parTrans" cxnId="{272DFDCA-85A3-460E-A2B5-40E96E21EB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DA7BBBB-F4D5-484E-9BDA-444BCEEB9262}" type="sibTrans" cxnId="{272DFDCA-85A3-460E-A2B5-40E96E21EB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D4F1D2A-F7C3-45CF-A093-C328D299FC53}">
      <dgm:prSet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1A3894D-FD73-4E4E-BA17-A9DAD4B5613F}" type="parTrans" cxnId="{8AE01166-5683-4D2D-93F0-AF7AED458E4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ADE1ACCB-1B66-4B85-B032-431909DE76F2}" type="sibTrans" cxnId="{8AE01166-5683-4D2D-93F0-AF7AED458E4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D563C24-739A-4B65-8212-C09572278B2A}">
      <dgm:prSet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F75918A-71F2-40B8-AD4C-089E9876F92F}" type="parTrans" cxnId="{FD1431CD-86C8-43A5-BB9E-3F4CB2AF6EE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5C3CC60-AB0B-4227-8B6E-7B654B7F1C9E}" type="sibTrans" cxnId="{FD1431CD-86C8-43A5-BB9E-3F4CB2AF6EE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10DBBDB-0CAA-4160-808D-E451BA35B74C}">
      <dgm:prSet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Кража информации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C65E014-AE40-4708-9055-F21E28856919}" type="parTrans" cxnId="{B0372D30-8014-4C2B-8173-3634248CE8B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723E717-101D-4F19-9398-A8464792ED90}" type="sibTrans" cxnId="{B0372D30-8014-4C2B-8173-3634248CE8B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0F89775-0FDD-425F-9A5D-CE02EFFD9918}">
      <dgm:prSet phldrT="[Текст]"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48EFB10-4271-45E0-9399-783E7E885386}" type="sibTrans" cxnId="{ACCB1C50-7571-4265-90F3-C65BF3DCEFF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95500B9-E0D7-40F8-BC61-1A75AC5ECE40}" type="parTrans" cxnId="{ACCB1C50-7571-4265-90F3-C65BF3DCEFF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6F732A7-3581-4558-9BE8-7C072C657577}">
      <dgm:prSet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Халатность сотрудников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EAFB2BC-9E44-4A38-96E7-C741B5B5C59A}" type="parTrans" cxnId="{E35B4A7C-06A9-414B-9E80-836B5DC5FB6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EB3F475-DDFA-4A64-AD95-5BF94FFD8CC8}" type="sibTrans" cxnId="{E35B4A7C-06A9-414B-9E80-836B5DC5FB6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773C5D2-CE4A-453F-BFC3-2C4B7AB00800}">
      <dgm:prSet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Хакерские атаки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D20162F-D128-4E36-A1BE-481B84DC6336}" type="parTrans" cxnId="{4DC5CDF1-90C4-4377-B2D6-C22E1084D45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56B5E7D-E99E-4EF9-AB58-9B8CF9FDCAD7}" type="sibTrans" cxnId="{4DC5CDF1-90C4-4377-B2D6-C22E1084D45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C3B5EE9-66BB-4937-B24A-D2A24D6074A4}">
      <dgm:prSet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Финансовое мошенничество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0337898-D8E4-4873-ABC9-78362D76C16A}" type="parTrans" cxnId="{33C28C05-C9C6-403C-80A5-AE0695FF5C7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5C30BF8-9CC7-48CC-A433-B42C49645C15}" type="sibTrans" cxnId="{33C28C05-C9C6-403C-80A5-AE0695FF5C7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4A21F06-45BA-4A9D-A93D-B8AB3FA4508E}" type="pres">
      <dgm:prSet presAssocID="{0FD38D68-D46A-46FF-8CDF-6DEF395A912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75BEB2-7FCF-42D8-A50E-D6A66BD3A007}" type="pres">
      <dgm:prSet presAssocID="{40F89775-0FDD-425F-9A5D-CE02EFFD9918}" presName="composite" presStyleCnt="0"/>
      <dgm:spPr/>
    </dgm:pt>
    <dgm:pt modelId="{06C8798C-68C7-4361-9FF6-46B001F04F27}" type="pres">
      <dgm:prSet presAssocID="{40F89775-0FDD-425F-9A5D-CE02EFFD9918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6FBE5-BE8E-487E-B75A-07B5FFA361F6}" type="pres">
      <dgm:prSet presAssocID="{40F89775-0FDD-425F-9A5D-CE02EFFD9918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CB616-91F9-4353-9F37-BDCA530CE98C}" type="pres">
      <dgm:prSet presAssocID="{D48EFB10-4271-45E0-9399-783E7E885386}" presName="sp" presStyleCnt="0"/>
      <dgm:spPr/>
    </dgm:pt>
    <dgm:pt modelId="{B92A4F86-920C-416D-99A5-B7788AB18822}" type="pres">
      <dgm:prSet presAssocID="{E1A5BFD1-305E-40B0-AD10-5774640E6851}" presName="composite" presStyleCnt="0"/>
      <dgm:spPr/>
    </dgm:pt>
    <dgm:pt modelId="{06B7190D-D783-42B7-90F2-B51CF72C1D79}" type="pres">
      <dgm:prSet presAssocID="{E1A5BFD1-305E-40B0-AD10-5774640E6851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F40A6-9834-4C9C-B737-978FF15E9D0B}" type="pres">
      <dgm:prSet presAssocID="{E1A5BFD1-305E-40B0-AD10-5774640E6851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CC313-856D-4624-9E81-FEFDFEED4356}" type="pres">
      <dgm:prSet presAssocID="{1B4E8FC2-680C-4EBD-ACF0-624108B34B4D}" presName="sp" presStyleCnt="0"/>
      <dgm:spPr/>
    </dgm:pt>
    <dgm:pt modelId="{DB55942C-A143-4C4E-BDB6-CD3150B15F5B}" type="pres">
      <dgm:prSet presAssocID="{43BE462B-9014-469F-AFE4-0D750B38B360}" presName="composite" presStyleCnt="0"/>
      <dgm:spPr/>
    </dgm:pt>
    <dgm:pt modelId="{C83040B3-95A4-499A-8BAA-8C177007393F}" type="pres">
      <dgm:prSet presAssocID="{43BE462B-9014-469F-AFE4-0D750B38B360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45E5AA-1CE7-4536-B311-5214FD20846B}" type="pres">
      <dgm:prSet presAssocID="{43BE462B-9014-469F-AFE4-0D750B38B360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783E6-AB80-470E-A4F6-B091B19ACAFB}" type="pres">
      <dgm:prSet presAssocID="{2DA7BBBB-F4D5-484E-9BDA-444BCEEB9262}" presName="sp" presStyleCnt="0"/>
      <dgm:spPr/>
    </dgm:pt>
    <dgm:pt modelId="{3452FF41-0DFE-489D-BE70-E72FA6599B05}" type="pres">
      <dgm:prSet presAssocID="{9D4F1D2A-F7C3-45CF-A093-C328D299FC53}" presName="composite" presStyleCnt="0"/>
      <dgm:spPr/>
    </dgm:pt>
    <dgm:pt modelId="{433EC8B5-3F50-4D75-A7B7-6849CA008728}" type="pres">
      <dgm:prSet presAssocID="{9D4F1D2A-F7C3-45CF-A093-C328D299FC53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DC1E78-2CE2-4562-83AB-DDA88ACCC937}" type="pres">
      <dgm:prSet presAssocID="{9D4F1D2A-F7C3-45CF-A093-C328D299FC53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875DC-ACC0-4C4E-B28B-D659554CC709}" type="pres">
      <dgm:prSet presAssocID="{ADE1ACCB-1B66-4B85-B032-431909DE76F2}" presName="sp" presStyleCnt="0"/>
      <dgm:spPr/>
    </dgm:pt>
    <dgm:pt modelId="{6389B1F0-37AD-43AE-BAF9-3542FE378AC8}" type="pres">
      <dgm:prSet presAssocID="{BD563C24-739A-4B65-8212-C09572278B2A}" presName="composite" presStyleCnt="0"/>
      <dgm:spPr/>
    </dgm:pt>
    <dgm:pt modelId="{AE1A8918-DCBD-4779-AA70-6B0F389F9119}" type="pres">
      <dgm:prSet presAssocID="{BD563C24-739A-4B65-8212-C09572278B2A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CBFCF-C07C-4958-BD5D-1FF48FDBE7BD}" type="pres">
      <dgm:prSet presAssocID="{BD563C24-739A-4B65-8212-C09572278B2A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CA7477-B0BE-4848-B1EC-84FE6E8D306B}" type="pres">
      <dgm:prSet presAssocID="{05C3CC60-AB0B-4227-8B6E-7B654B7F1C9E}" presName="sp" presStyleCnt="0"/>
      <dgm:spPr/>
    </dgm:pt>
    <dgm:pt modelId="{AD201E69-235A-4632-A219-5945E9E5AEA1}" type="pres">
      <dgm:prSet presAssocID="{9EAA1A9F-0BAA-41F3-A1AF-C09C7BAA3AE5}" presName="composite" presStyleCnt="0"/>
      <dgm:spPr/>
    </dgm:pt>
    <dgm:pt modelId="{A97103A8-6183-460C-8F07-673000135523}" type="pres">
      <dgm:prSet presAssocID="{9EAA1A9F-0BAA-41F3-A1AF-C09C7BAA3AE5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CF3C2-CD2B-4C87-9120-14C3CCFFBAC9}" type="pres">
      <dgm:prSet presAssocID="{9EAA1A9F-0BAA-41F3-A1AF-C09C7BAA3AE5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2F701-3232-48C5-A53A-5EFEBF47A041}" type="pres">
      <dgm:prSet presAssocID="{5BC4F54D-6999-40D9-A2BC-4363EF8C5F06}" presName="sp" presStyleCnt="0"/>
      <dgm:spPr/>
    </dgm:pt>
    <dgm:pt modelId="{8EA817EA-82EA-41CE-8D6C-CF7A23E2CFD4}" type="pres">
      <dgm:prSet presAssocID="{E880C18B-7FDA-4070-BE87-19B3C0EBFF6B}" presName="composite" presStyleCnt="0"/>
      <dgm:spPr/>
    </dgm:pt>
    <dgm:pt modelId="{EDE93689-8717-4776-98A6-5111C2550B01}" type="pres">
      <dgm:prSet presAssocID="{E880C18B-7FDA-4070-BE87-19B3C0EBFF6B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CE235-5EC4-4098-8F70-63657DC33244}" type="pres">
      <dgm:prSet presAssocID="{E880C18B-7FDA-4070-BE87-19B3C0EBFF6B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E01166-5683-4D2D-93F0-AF7AED458E4A}" srcId="{0FD38D68-D46A-46FF-8CDF-6DEF395A9127}" destId="{9D4F1D2A-F7C3-45CF-A093-C328D299FC53}" srcOrd="3" destOrd="0" parTransId="{71A3894D-FD73-4E4E-BA17-A9DAD4B5613F}" sibTransId="{ADE1ACCB-1B66-4B85-B032-431909DE76F2}"/>
    <dgm:cxn modelId="{33C28C05-C9C6-403C-80A5-AE0695FF5C7B}" srcId="{BD563C24-739A-4B65-8212-C09572278B2A}" destId="{4C3B5EE9-66BB-4937-B24A-D2A24D6074A4}" srcOrd="0" destOrd="0" parTransId="{30337898-D8E4-4873-ABC9-78362D76C16A}" sibTransId="{25C30BF8-9CC7-48CC-A433-B42C49645C15}"/>
    <dgm:cxn modelId="{6E8CB600-4525-497B-B11C-5B53C4145B33}" srcId="{40F89775-0FDD-425F-9A5D-CE02EFFD9918}" destId="{1CCC9228-8F55-488D-BAF0-F012D0ED94BF}" srcOrd="0" destOrd="0" parTransId="{E619E5C7-01D4-451D-A77C-230E31722A36}" sibTransId="{CEF4B111-96F9-47E6-9726-45B832195042}"/>
    <dgm:cxn modelId="{E5A63236-7339-4B4F-AD84-B462C5C1F3DB}" type="presOf" srcId="{D6F732A7-3581-4558-9BE8-7C072C657577}" destId="{B645E5AA-1CE7-4536-B311-5214FD20846B}" srcOrd="0" destOrd="0" presId="urn:microsoft.com/office/officeart/2005/8/layout/chevron2"/>
    <dgm:cxn modelId="{ACCB1C50-7571-4265-90F3-C65BF3DCEFF6}" srcId="{0FD38D68-D46A-46FF-8CDF-6DEF395A9127}" destId="{40F89775-0FDD-425F-9A5D-CE02EFFD9918}" srcOrd="0" destOrd="0" parTransId="{595500B9-E0D7-40F8-BC61-1A75AC5ECE40}" sibTransId="{D48EFB10-4271-45E0-9399-783E7E885386}"/>
    <dgm:cxn modelId="{E9832F33-1049-4A72-9474-C059AF2CF440}" srcId="{0FD38D68-D46A-46FF-8CDF-6DEF395A9127}" destId="{E880C18B-7FDA-4070-BE87-19B3C0EBFF6B}" srcOrd="6" destOrd="0" parTransId="{1CEE088B-9102-4187-8CEE-D238656CA294}" sibTransId="{31015395-174E-4942-8B02-79FF99F51DE8}"/>
    <dgm:cxn modelId="{8219735D-0752-46DE-BEC7-0890CDDECE8D}" type="presOf" srcId="{43BE462B-9014-469F-AFE4-0D750B38B360}" destId="{C83040B3-95A4-499A-8BAA-8C177007393F}" srcOrd="0" destOrd="0" presId="urn:microsoft.com/office/officeart/2005/8/layout/chevron2"/>
    <dgm:cxn modelId="{6F3275DA-4E82-4919-917F-296EC9C2140F}" type="presOf" srcId="{9D4F1D2A-F7C3-45CF-A093-C328D299FC53}" destId="{433EC8B5-3F50-4D75-A7B7-6849CA008728}" srcOrd="0" destOrd="0" presId="urn:microsoft.com/office/officeart/2005/8/layout/chevron2"/>
    <dgm:cxn modelId="{44EC659B-F593-45AE-AE10-A40BED6277D0}" srcId="{0FD38D68-D46A-46FF-8CDF-6DEF395A9127}" destId="{E1A5BFD1-305E-40B0-AD10-5774640E6851}" srcOrd="1" destOrd="0" parTransId="{9317EE91-B35C-4089-B811-B8CE8AD80E27}" sibTransId="{1B4E8FC2-680C-4EBD-ACF0-624108B34B4D}"/>
    <dgm:cxn modelId="{847882C1-4EE0-417E-9B5A-CAD79328F432}" type="presOf" srcId="{40F89775-0FDD-425F-9A5D-CE02EFFD9918}" destId="{06C8798C-68C7-4361-9FF6-46B001F04F27}" srcOrd="0" destOrd="0" presId="urn:microsoft.com/office/officeart/2005/8/layout/chevron2"/>
    <dgm:cxn modelId="{F405679F-C27E-4B44-9853-CFE019D4B0BE}" type="presOf" srcId="{0FD38D68-D46A-46FF-8CDF-6DEF395A9127}" destId="{B4A21F06-45BA-4A9D-A93D-B8AB3FA4508E}" srcOrd="0" destOrd="0" presId="urn:microsoft.com/office/officeart/2005/8/layout/chevron2"/>
    <dgm:cxn modelId="{16653C43-8C9B-4B2A-A491-CE3BBE1E32A6}" type="presOf" srcId="{BD563C24-739A-4B65-8212-C09572278B2A}" destId="{AE1A8918-DCBD-4779-AA70-6B0F389F9119}" srcOrd="0" destOrd="0" presId="urn:microsoft.com/office/officeart/2005/8/layout/chevron2"/>
    <dgm:cxn modelId="{935F7853-6C95-4B95-960B-6F257E72072C}" type="presOf" srcId="{87BFE1B1-E454-48CC-B180-3891D0A18392}" destId="{3F5CE235-5EC4-4098-8F70-63657DC33244}" srcOrd="0" destOrd="0" presId="urn:microsoft.com/office/officeart/2005/8/layout/chevron2"/>
    <dgm:cxn modelId="{B0372D30-8014-4C2B-8173-3634248CE8B6}" srcId="{E1A5BFD1-305E-40B0-AD10-5774640E6851}" destId="{010DBBDB-0CAA-4160-808D-E451BA35B74C}" srcOrd="0" destOrd="0" parTransId="{0C65E014-AE40-4708-9055-F21E28856919}" sibTransId="{2723E717-101D-4F19-9398-A8464792ED90}"/>
    <dgm:cxn modelId="{073C2CD0-01DB-41B6-BC58-E2874C07B251}" type="presOf" srcId="{9EAA1A9F-0BAA-41F3-A1AF-C09C7BAA3AE5}" destId="{A97103A8-6183-460C-8F07-673000135523}" srcOrd="0" destOrd="0" presId="urn:microsoft.com/office/officeart/2005/8/layout/chevron2"/>
    <dgm:cxn modelId="{272DFDCA-85A3-460E-A2B5-40E96E21EB30}" srcId="{0FD38D68-D46A-46FF-8CDF-6DEF395A9127}" destId="{43BE462B-9014-469F-AFE4-0D750B38B360}" srcOrd="2" destOrd="0" parTransId="{38FF4BC9-7E2C-4EE9-B273-9386A08DC95A}" sibTransId="{2DA7BBBB-F4D5-484E-9BDA-444BCEEB9262}"/>
    <dgm:cxn modelId="{1D357A9D-F944-475D-9DA1-40BEBE1F0129}" srcId="{E880C18B-7FDA-4070-BE87-19B3C0EBFF6B}" destId="{87BFE1B1-E454-48CC-B180-3891D0A18392}" srcOrd="0" destOrd="0" parTransId="{205E3F90-7D10-4207-B516-53075BE6F271}" sibTransId="{D2D22E44-966D-43F4-A181-36864B5C6186}"/>
    <dgm:cxn modelId="{C40D71E3-5D7F-4A1C-AB73-0C7987CD6F11}" type="presOf" srcId="{6773C5D2-CE4A-453F-BFC3-2C4B7AB00800}" destId="{56DC1E78-2CE2-4562-83AB-DDA88ACCC937}" srcOrd="0" destOrd="0" presId="urn:microsoft.com/office/officeart/2005/8/layout/chevron2"/>
    <dgm:cxn modelId="{FF158A7E-7D87-4707-AE3E-1D3660017F3E}" type="presOf" srcId="{E1A5BFD1-305E-40B0-AD10-5774640E6851}" destId="{06B7190D-D783-42B7-90F2-B51CF72C1D79}" srcOrd="0" destOrd="0" presId="urn:microsoft.com/office/officeart/2005/8/layout/chevron2"/>
    <dgm:cxn modelId="{919AE1FA-02B1-4512-88AE-43A8FFFFFDB7}" type="presOf" srcId="{4C3B5EE9-66BB-4937-B24A-D2A24D6074A4}" destId="{A41CBFCF-C07C-4958-BD5D-1FF48FDBE7BD}" srcOrd="0" destOrd="0" presId="urn:microsoft.com/office/officeart/2005/8/layout/chevron2"/>
    <dgm:cxn modelId="{FB1E9E6E-29CC-406E-8B37-77CF5E095943}" type="presOf" srcId="{F2661809-E7E5-4C7D-A6D9-232D6D1AA0B1}" destId="{B28CF3C2-CD2B-4C87-9120-14C3CCFFBAC9}" srcOrd="0" destOrd="0" presId="urn:microsoft.com/office/officeart/2005/8/layout/chevron2"/>
    <dgm:cxn modelId="{FD1431CD-86C8-43A5-BB9E-3F4CB2AF6EEC}" srcId="{0FD38D68-D46A-46FF-8CDF-6DEF395A9127}" destId="{BD563C24-739A-4B65-8212-C09572278B2A}" srcOrd="4" destOrd="0" parTransId="{7F75918A-71F2-40B8-AD4C-089E9876F92F}" sibTransId="{05C3CC60-AB0B-4227-8B6E-7B654B7F1C9E}"/>
    <dgm:cxn modelId="{BBB62F3C-38DB-46FF-BCF8-47FB5A22B74E}" type="presOf" srcId="{010DBBDB-0CAA-4160-808D-E451BA35B74C}" destId="{A2FF40A6-9834-4C9C-B737-978FF15E9D0B}" srcOrd="0" destOrd="0" presId="urn:microsoft.com/office/officeart/2005/8/layout/chevron2"/>
    <dgm:cxn modelId="{E35B4A7C-06A9-414B-9E80-836B5DC5FB60}" srcId="{43BE462B-9014-469F-AFE4-0D750B38B360}" destId="{D6F732A7-3581-4558-9BE8-7C072C657577}" srcOrd="0" destOrd="0" parTransId="{1EAFB2BC-9E44-4A38-96E7-C741B5B5C59A}" sibTransId="{EEB3F475-DDFA-4A64-AD95-5BF94FFD8CC8}"/>
    <dgm:cxn modelId="{4DC5CDF1-90C4-4377-B2D6-C22E1084D45A}" srcId="{9D4F1D2A-F7C3-45CF-A093-C328D299FC53}" destId="{6773C5D2-CE4A-453F-BFC3-2C4B7AB00800}" srcOrd="0" destOrd="0" parTransId="{3D20162F-D128-4E36-A1BE-481B84DC6336}" sibTransId="{656B5E7D-E99E-4EF9-AB58-9B8CF9FDCAD7}"/>
    <dgm:cxn modelId="{A32D063F-6854-4FFA-AD15-544096CA24AE}" type="presOf" srcId="{E880C18B-7FDA-4070-BE87-19B3C0EBFF6B}" destId="{EDE93689-8717-4776-98A6-5111C2550B01}" srcOrd="0" destOrd="0" presId="urn:microsoft.com/office/officeart/2005/8/layout/chevron2"/>
    <dgm:cxn modelId="{29FD7DEE-7C46-4C9E-99D6-07945C3AED84}" srcId="{9EAA1A9F-0BAA-41F3-A1AF-C09C7BAA3AE5}" destId="{F2661809-E7E5-4C7D-A6D9-232D6D1AA0B1}" srcOrd="0" destOrd="0" parTransId="{83A30AA4-0168-4E9F-BE82-6AE106DB401B}" sibTransId="{49F3E528-B1E5-4147-8F76-3DC8C3CBC673}"/>
    <dgm:cxn modelId="{5C371FB2-D46C-4E68-B6B0-97EE85538A2B}" srcId="{0FD38D68-D46A-46FF-8CDF-6DEF395A9127}" destId="{9EAA1A9F-0BAA-41F3-A1AF-C09C7BAA3AE5}" srcOrd="5" destOrd="0" parTransId="{72F70B6D-F40A-44A8-901F-C445B69F0AA7}" sibTransId="{5BC4F54D-6999-40D9-A2BC-4363EF8C5F06}"/>
    <dgm:cxn modelId="{119B11C2-3CE3-4944-9DA1-ABFF40CF9CDF}" type="presOf" srcId="{1CCC9228-8F55-488D-BAF0-F012D0ED94BF}" destId="{4F36FBE5-BE8E-487E-B75A-07B5FFA361F6}" srcOrd="0" destOrd="0" presId="urn:microsoft.com/office/officeart/2005/8/layout/chevron2"/>
    <dgm:cxn modelId="{A707AC21-5F9C-41FA-B6C0-A753A66140F5}" type="presParOf" srcId="{B4A21F06-45BA-4A9D-A93D-B8AB3FA4508E}" destId="{2775BEB2-7FCF-42D8-A50E-D6A66BD3A007}" srcOrd="0" destOrd="0" presId="urn:microsoft.com/office/officeart/2005/8/layout/chevron2"/>
    <dgm:cxn modelId="{F6062F23-7F03-4EA7-B81E-4347A489E2C7}" type="presParOf" srcId="{2775BEB2-7FCF-42D8-A50E-D6A66BD3A007}" destId="{06C8798C-68C7-4361-9FF6-46B001F04F27}" srcOrd="0" destOrd="0" presId="urn:microsoft.com/office/officeart/2005/8/layout/chevron2"/>
    <dgm:cxn modelId="{49685488-C915-4A1B-909C-E12C8B348E85}" type="presParOf" srcId="{2775BEB2-7FCF-42D8-A50E-D6A66BD3A007}" destId="{4F36FBE5-BE8E-487E-B75A-07B5FFA361F6}" srcOrd="1" destOrd="0" presId="urn:microsoft.com/office/officeart/2005/8/layout/chevron2"/>
    <dgm:cxn modelId="{74382E9C-5B60-4439-8852-75DAE88F91ED}" type="presParOf" srcId="{B4A21F06-45BA-4A9D-A93D-B8AB3FA4508E}" destId="{A17CB616-91F9-4353-9F37-BDCA530CE98C}" srcOrd="1" destOrd="0" presId="urn:microsoft.com/office/officeart/2005/8/layout/chevron2"/>
    <dgm:cxn modelId="{FC3981A4-564D-42AD-82E7-980CC9FCCE83}" type="presParOf" srcId="{B4A21F06-45BA-4A9D-A93D-B8AB3FA4508E}" destId="{B92A4F86-920C-416D-99A5-B7788AB18822}" srcOrd="2" destOrd="0" presId="urn:microsoft.com/office/officeart/2005/8/layout/chevron2"/>
    <dgm:cxn modelId="{DFD98F7D-9B67-441D-8455-F824D9D87809}" type="presParOf" srcId="{B92A4F86-920C-416D-99A5-B7788AB18822}" destId="{06B7190D-D783-42B7-90F2-B51CF72C1D79}" srcOrd="0" destOrd="0" presId="urn:microsoft.com/office/officeart/2005/8/layout/chevron2"/>
    <dgm:cxn modelId="{470C02DF-2983-4BC5-893D-008833852B97}" type="presParOf" srcId="{B92A4F86-920C-416D-99A5-B7788AB18822}" destId="{A2FF40A6-9834-4C9C-B737-978FF15E9D0B}" srcOrd="1" destOrd="0" presId="urn:microsoft.com/office/officeart/2005/8/layout/chevron2"/>
    <dgm:cxn modelId="{4D0CA893-581B-4124-920D-CE638EC781AF}" type="presParOf" srcId="{B4A21F06-45BA-4A9D-A93D-B8AB3FA4508E}" destId="{A91CC313-856D-4624-9E81-FEFDFEED4356}" srcOrd="3" destOrd="0" presId="urn:microsoft.com/office/officeart/2005/8/layout/chevron2"/>
    <dgm:cxn modelId="{92695ACA-2055-45AD-AB58-91A21EBA97C3}" type="presParOf" srcId="{B4A21F06-45BA-4A9D-A93D-B8AB3FA4508E}" destId="{DB55942C-A143-4C4E-BDB6-CD3150B15F5B}" srcOrd="4" destOrd="0" presId="urn:microsoft.com/office/officeart/2005/8/layout/chevron2"/>
    <dgm:cxn modelId="{88A58C7C-69E3-42CD-9262-784C1ED4B859}" type="presParOf" srcId="{DB55942C-A143-4C4E-BDB6-CD3150B15F5B}" destId="{C83040B3-95A4-499A-8BAA-8C177007393F}" srcOrd="0" destOrd="0" presId="urn:microsoft.com/office/officeart/2005/8/layout/chevron2"/>
    <dgm:cxn modelId="{0C183E27-FA64-4CD9-83A4-4BA2E8E40883}" type="presParOf" srcId="{DB55942C-A143-4C4E-BDB6-CD3150B15F5B}" destId="{B645E5AA-1CE7-4536-B311-5214FD20846B}" srcOrd="1" destOrd="0" presId="urn:microsoft.com/office/officeart/2005/8/layout/chevron2"/>
    <dgm:cxn modelId="{4F63936E-B357-4047-974D-021BB7C0EEBD}" type="presParOf" srcId="{B4A21F06-45BA-4A9D-A93D-B8AB3FA4508E}" destId="{58C783E6-AB80-470E-A4F6-B091B19ACAFB}" srcOrd="5" destOrd="0" presId="urn:microsoft.com/office/officeart/2005/8/layout/chevron2"/>
    <dgm:cxn modelId="{5B7190AA-F8F8-4B62-8410-85E677C7125B}" type="presParOf" srcId="{B4A21F06-45BA-4A9D-A93D-B8AB3FA4508E}" destId="{3452FF41-0DFE-489D-BE70-E72FA6599B05}" srcOrd="6" destOrd="0" presId="urn:microsoft.com/office/officeart/2005/8/layout/chevron2"/>
    <dgm:cxn modelId="{53CB737D-363D-4F82-A826-917C06C11EC8}" type="presParOf" srcId="{3452FF41-0DFE-489D-BE70-E72FA6599B05}" destId="{433EC8B5-3F50-4D75-A7B7-6849CA008728}" srcOrd="0" destOrd="0" presId="urn:microsoft.com/office/officeart/2005/8/layout/chevron2"/>
    <dgm:cxn modelId="{07722433-8101-4CFD-9E24-58FD3D2E6E92}" type="presParOf" srcId="{3452FF41-0DFE-489D-BE70-E72FA6599B05}" destId="{56DC1E78-2CE2-4562-83AB-DDA88ACCC937}" srcOrd="1" destOrd="0" presId="urn:microsoft.com/office/officeart/2005/8/layout/chevron2"/>
    <dgm:cxn modelId="{972447D5-84E1-4483-BEA2-245533D08C52}" type="presParOf" srcId="{B4A21F06-45BA-4A9D-A93D-B8AB3FA4508E}" destId="{A76875DC-ACC0-4C4E-B28B-D659554CC709}" srcOrd="7" destOrd="0" presId="urn:microsoft.com/office/officeart/2005/8/layout/chevron2"/>
    <dgm:cxn modelId="{C54381CA-996B-4D54-8569-0DBAA48366FE}" type="presParOf" srcId="{B4A21F06-45BA-4A9D-A93D-B8AB3FA4508E}" destId="{6389B1F0-37AD-43AE-BAF9-3542FE378AC8}" srcOrd="8" destOrd="0" presId="urn:microsoft.com/office/officeart/2005/8/layout/chevron2"/>
    <dgm:cxn modelId="{EB51BC0A-8203-4731-B6C1-A8237DC27040}" type="presParOf" srcId="{6389B1F0-37AD-43AE-BAF9-3542FE378AC8}" destId="{AE1A8918-DCBD-4779-AA70-6B0F389F9119}" srcOrd="0" destOrd="0" presId="urn:microsoft.com/office/officeart/2005/8/layout/chevron2"/>
    <dgm:cxn modelId="{A9516BBC-EDE5-4A36-AEE2-9E9396BDB454}" type="presParOf" srcId="{6389B1F0-37AD-43AE-BAF9-3542FE378AC8}" destId="{A41CBFCF-C07C-4958-BD5D-1FF48FDBE7BD}" srcOrd="1" destOrd="0" presId="urn:microsoft.com/office/officeart/2005/8/layout/chevron2"/>
    <dgm:cxn modelId="{3CE2CA8C-8C0C-4E1F-BF71-31B525575532}" type="presParOf" srcId="{B4A21F06-45BA-4A9D-A93D-B8AB3FA4508E}" destId="{34CA7477-B0BE-4848-B1EC-84FE6E8D306B}" srcOrd="9" destOrd="0" presId="urn:microsoft.com/office/officeart/2005/8/layout/chevron2"/>
    <dgm:cxn modelId="{79B84C5B-2AF2-45FB-B562-3F6B134B77C1}" type="presParOf" srcId="{B4A21F06-45BA-4A9D-A93D-B8AB3FA4508E}" destId="{AD201E69-235A-4632-A219-5945E9E5AEA1}" srcOrd="10" destOrd="0" presId="urn:microsoft.com/office/officeart/2005/8/layout/chevron2"/>
    <dgm:cxn modelId="{46076BB2-E91A-4108-B917-23E2EF0BFFC4}" type="presParOf" srcId="{AD201E69-235A-4632-A219-5945E9E5AEA1}" destId="{A97103A8-6183-460C-8F07-673000135523}" srcOrd="0" destOrd="0" presId="urn:microsoft.com/office/officeart/2005/8/layout/chevron2"/>
    <dgm:cxn modelId="{B60EA803-53CB-4B9E-A866-36865551F372}" type="presParOf" srcId="{AD201E69-235A-4632-A219-5945E9E5AEA1}" destId="{B28CF3C2-CD2B-4C87-9120-14C3CCFFBAC9}" srcOrd="1" destOrd="0" presId="urn:microsoft.com/office/officeart/2005/8/layout/chevron2"/>
    <dgm:cxn modelId="{D2BA26E7-51C6-4086-BE07-CEB9E367EC4F}" type="presParOf" srcId="{B4A21F06-45BA-4A9D-A93D-B8AB3FA4508E}" destId="{1B62F701-3232-48C5-A53A-5EFEBF47A041}" srcOrd="11" destOrd="0" presId="urn:microsoft.com/office/officeart/2005/8/layout/chevron2"/>
    <dgm:cxn modelId="{962C71CC-545C-4EDA-B387-7E0F099E51FF}" type="presParOf" srcId="{B4A21F06-45BA-4A9D-A93D-B8AB3FA4508E}" destId="{8EA817EA-82EA-41CE-8D6C-CF7A23E2CFD4}" srcOrd="12" destOrd="0" presId="urn:microsoft.com/office/officeart/2005/8/layout/chevron2"/>
    <dgm:cxn modelId="{CD51C6B2-39E5-4F9D-A1C8-7725AA0D2566}" type="presParOf" srcId="{8EA817EA-82EA-41CE-8D6C-CF7A23E2CFD4}" destId="{EDE93689-8717-4776-98A6-5111C2550B01}" srcOrd="0" destOrd="0" presId="urn:microsoft.com/office/officeart/2005/8/layout/chevron2"/>
    <dgm:cxn modelId="{B7E92C2A-C731-41E2-A45E-8BD48F7A16D3}" type="presParOf" srcId="{8EA817EA-82EA-41CE-8D6C-CF7A23E2CFD4}" destId="{3F5CE235-5EC4-4098-8F70-63657DC33244}" srcOrd="1" destOrd="0" presId="urn:microsoft.com/office/officeart/2005/8/layout/chevron2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19200"/>
            <a:ext cx="6096000" cy="838200"/>
          </a:xfrm>
        </p:spPr>
        <p:txBody>
          <a:bodyPr anchor="b"/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000592"/>
            <a:ext cx="6096000" cy="45720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E76E4-46C6-457A-AA05-758ACECD4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06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E821E-A389-4C47-ACA3-77C44BAFE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D320E-F1B6-4F6E-854D-E21FF3891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05450" y="838200"/>
            <a:ext cx="158115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838200"/>
            <a:ext cx="48768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347AB-415A-4F5F-9E15-60B72A638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1447800"/>
            <a:ext cx="54864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743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238500" y="2743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3886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38500" y="3886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E4E62-C704-4BA1-AA66-EEA31C449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8337B-039B-4097-8EDB-B4F742A64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E913B-9CEF-41F5-9663-3E82869D6E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2F6C1-4136-4268-874C-BAD869A7E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957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A5CF9-1925-414B-8107-661C5C881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400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535113"/>
            <a:ext cx="3200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2174875"/>
            <a:ext cx="3200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33800" y="1535113"/>
            <a:ext cx="3124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33800" y="2174875"/>
            <a:ext cx="3124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25EF4-F902-45F3-9065-5515CDF469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98485-B0A8-4BB3-93FD-E8CDDA581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BF55F-316A-4534-9DB9-D3922DFCD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51370-5DF3-4BF8-BFD2-D0E8C909B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6324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6324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18D39C7-9779-4E4D-A623-F87C534F2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25" r:id="rId2"/>
    <p:sldLayoutId id="2147483836" r:id="rId3"/>
    <p:sldLayoutId id="2147483837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</p:sldLayoutIdLst>
  <p:transition spd="med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0;&#1086;&#1084;&#1087;&#1100;&#1102;&#1090;&#1077;&#1088;&#1085;&#1099;&#1081;_&#1074;&#1080;&#1088;&#1091;&#1089;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ms-education.ru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81300"/>
            <a:ext cx="6858000" cy="27146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БЕЗОПАСНОСТЬ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В СЕТИ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ИНТЕРНЕТ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sym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4678363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Макровирусы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357313"/>
            <a:ext cx="4968875" cy="1643062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2400" smtClean="0">
                <a:cs typeface="Times New Roman" pitchFamily="18" charset="0"/>
              </a:rPr>
              <a:t>Это разновидность компьютерных вирусов разработанных на макроязыках, встроенных в такие прикладные пакеты ПО, как Microsoft Office.</a:t>
            </a:r>
          </a:p>
        </p:txBody>
      </p:sp>
      <p:pic>
        <p:nvPicPr>
          <p:cNvPr id="14340" name="Содержимое 8" descr="макровирусы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3571875"/>
            <a:ext cx="6302375" cy="2960688"/>
          </a:xfrm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4897437" cy="158273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Вирусы, поражающие исходный код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2000250"/>
            <a:ext cx="5357812" cy="1428750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2400" smtClean="0">
                <a:cs typeface="Times New Roman" pitchFamily="18" charset="0"/>
              </a:rPr>
              <a:t>Вирусы данного типа поражают или исходный код программы, либо её компоненты (OBJ-, LIB-, DCU- файлы) а так же VCL и ActiveX компоненты.</a:t>
            </a:r>
          </a:p>
        </p:txBody>
      </p:sp>
      <p:pic>
        <p:nvPicPr>
          <p:cNvPr id="7" name="Содержимое 6" descr="380px-Virustext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643174" y="3643314"/>
            <a:ext cx="4071966" cy="3054654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2852738"/>
            <a:ext cx="6648450" cy="265588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ПОРАЖАЕМЫМ ОПЕРАЦИОННЫМ СИСТЕМАМ И ПЛАТФОРМАМ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428750"/>
            <a:ext cx="5214938" cy="3263900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4400" smtClean="0">
                <a:cs typeface="Times New Roman" pitchFamily="18" charset="0"/>
              </a:rPr>
              <a:t>DOS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4400" smtClean="0">
                <a:cs typeface="Times New Roman" pitchFamily="18" charset="0"/>
              </a:rPr>
              <a:t>Microsoft Windows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4400" smtClean="0">
                <a:cs typeface="Times New Roman" pitchFamily="18" charset="0"/>
              </a:rPr>
              <a:t>Unix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4400" smtClean="0">
                <a:cs typeface="Times New Roman" pitchFamily="18" charset="0"/>
              </a:rPr>
              <a:t>Linux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2060575"/>
            <a:ext cx="6577013" cy="337661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ТЕХНОЛОГИЯМ, ИСПОЛЬЗУЕМЫМ ВИРУСОМ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4868862" cy="10969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Полиморфные вирусы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>
          <a:xfrm>
            <a:off x="122238" y="1376363"/>
            <a:ext cx="4954587" cy="1044575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2400" smtClean="0">
                <a:cs typeface="Times New Roman" pitchFamily="18" charset="0"/>
              </a:rPr>
              <a:t>Вирус, который при заражении новых файлов и системных областей диска шифрует собственный код.</a:t>
            </a:r>
          </a:p>
        </p:txBody>
      </p:sp>
      <p:pic>
        <p:nvPicPr>
          <p:cNvPr id="5" name="Рисунок 4" descr="kasper_14_06_2010_1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3143248"/>
            <a:ext cx="5552444" cy="3500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4821237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Стелс-вирусы</a:t>
            </a:r>
            <a:endParaRPr lang="ru-RU" sz="40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107950" y="1571625"/>
            <a:ext cx="5464175" cy="4143375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2400" smtClean="0">
                <a:cs typeface="Times New Roman" pitchFamily="18" charset="0"/>
              </a:rPr>
              <a:t>Вирус, полностью или частично скрывающий свое присутствие в системе, путем перехвата обращений к операционной системе, осуществляющих чтение, запись, чтение дополнительной информации о зараженных объектах (загрузочных секторах, элементах файловой системы, памяти и т.д.)</a:t>
            </a:r>
          </a:p>
        </p:txBody>
      </p:sp>
      <p:pic>
        <p:nvPicPr>
          <p:cNvPr id="6" name="Содержимое 5" descr="1.4.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86512" y="142852"/>
            <a:ext cx="2357454" cy="236868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6324600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Руткит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928688"/>
            <a:ext cx="4929188" cy="1928812"/>
          </a:xfrm>
        </p:spPr>
        <p:txBody>
          <a:bodyPr/>
          <a:lstStyle/>
          <a:p>
            <a:pPr eaLnBrk="1" hangingPunct="1"/>
            <a:r>
              <a:rPr lang="ru-RU" sz="2400" smtClean="0">
                <a:cs typeface="Times New Roman" pitchFamily="18" charset="0"/>
              </a:rPr>
              <a:t>Программа или набор программ для скрытия следов присутствия злоумышленника или вредоносной программы в системе.</a:t>
            </a:r>
          </a:p>
        </p:txBody>
      </p:sp>
      <p:pic>
        <p:nvPicPr>
          <p:cNvPr id="5" name="Содержимое 4" descr="руткит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85720" y="2428868"/>
            <a:ext cx="6302732" cy="4291861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2565400"/>
            <a:ext cx="6518275" cy="26558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ЯЗЫКУ,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 </a:t>
            </a: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КОТОРОМ НАПИСАН ВИРУС </a:t>
            </a:r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642938"/>
            <a:ext cx="4897437" cy="4170362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ассемблер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высокоуровневый язык программирования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скриптовый язык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и др.</a:t>
            </a:r>
          </a:p>
        </p:txBody>
      </p:sp>
      <p:pic>
        <p:nvPicPr>
          <p:cNvPr id="5" name="Рисунок 4" descr="язы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3009302"/>
            <a:ext cx="3505022" cy="37240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428625"/>
            <a:ext cx="4703762" cy="936625"/>
          </a:xfrm>
        </p:spPr>
        <p:txBody>
          <a:bodyPr/>
          <a:lstStyle/>
          <a:p>
            <a:pPr algn="ctr" eaLnBrk="1" hangingPunct="1">
              <a:buSzPct val="100000"/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Интернет</a:t>
            </a:r>
          </a:p>
        </p:txBody>
      </p:sp>
      <p:sp>
        <p:nvSpPr>
          <p:cNvPr id="6147" name="Rectangle 2"/>
          <p:cNvSpPr txBox="1">
            <a:spLocks noChangeArrowheads="1"/>
          </p:cNvSpPr>
          <p:nvPr/>
        </p:nvSpPr>
        <p:spPr bwMode="auto">
          <a:xfrm>
            <a:off x="242888" y="1773238"/>
            <a:ext cx="55435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200" i="1">
                <a:latin typeface="Times New Roman" pitchFamily="18" charset="0"/>
                <a:cs typeface="Times New Roman" pitchFamily="18" charset="0"/>
              </a:rPr>
              <a:t>Интернет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– это объединенные между собой компьютерные сети, глобальная мировая система передачи информации с помощью информационно-вычислительных ресурсов.</a:t>
            </a:r>
          </a:p>
        </p:txBody>
      </p:sp>
      <p:pic>
        <p:nvPicPr>
          <p:cNvPr id="5" name="Рисунок 4" descr="286359.pn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5786446" y="142852"/>
            <a:ext cx="3190875" cy="2019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3" y="2286000"/>
            <a:ext cx="6518275" cy="2286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ДОПОЛНИТЕЛЬНОЙ ВРЕДОНОСНОЙ ФУНКЦИОНАЛЬНОСТИ</a:t>
            </a: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4892675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Бэкдоры</a:t>
            </a:r>
            <a:endParaRPr lang="ru-RU" sz="40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908050"/>
            <a:ext cx="5035550" cy="1949450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2400" smtClean="0">
                <a:cs typeface="Times New Roman" pitchFamily="18" charset="0"/>
              </a:rPr>
              <a:t>Программы, которые устанавливает взломщик на взломанном им компьютере после получения первоначального доступа с целью повторного получения доступа к системе.</a:t>
            </a:r>
          </a:p>
        </p:txBody>
      </p:sp>
      <p:pic>
        <p:nvPicPr>
          <p:cNvPr id="25604" name="Рисунок 4" descr="129124_976_hlserverinfo_12968_37_3_beghjmtvx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429000"/>
            <a:ext cx="43053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4892675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Кейлоггеры</a:t>
            </a:r>
            <a:endParaRPr lang="ru-RU" sz="40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sz="half" idx="1"/>
          </p:nvPr>
        </p:nvSpPr>
        <p:spPr>
          <a:xfrm>
            <a:off x="107950" y="908050"/>
            <a:ext cx="5106988" cy="2357438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2400" smtClean="0">
                <a:cs typeface="Times New Roman" pitchFamily="18" charset="0"/>
              </a:rPr>
              <a:t>Модули для перехвата нажатий клавиш на компьютере пользователя, включаемые в состав программ-вирусов.</a:t>
            </a:r>
          </a:p>
        </p:txBody>
      </p:sp>
      <p:pic>
        <p:nvPicPr>
          <p:cNvPr id="26628" name="Рисунок 4" descr="kgb-keylogg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500313"/>
            <a:ext cx="57023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42875" y="357188"/>
            <a:ext cx="4892675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Шпионы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sz="half" idx="1"/>
          </p:nvPr>
        </p:nvSpPr>
        <p:spPr>
          <a:xfrm>
            <a:off x="107950" y="1500188"/>
            <a:ext cx="5106988" cy="4694237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2400" smtClean="0">
                <a:cs typeface="Times New Roman" pitchFamily="18" charset="0"/>
              </a:rPr>
              <a:t>Spyware  — программное обеспечение, осуществляющее деятельность по сбору информации о конфигурации компьютера, деятельности пользователя и любой другой конфиденциальной информации без согласия самого пользователя.</a:t>
            </a:r>
          </a:p>
        </p:txBody>
      </p:sp>
      <p:pic>
        <p:nvPicPr>
          <p:cNvPr id="5" name="Рисунок 4" descr="spywar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42" y="0"/>
            <a:ext cx="3571876" cy="3571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4892675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Ботнеты</a:t>
            </a:r>
            <a:endParaRPr lang="ru-RU" sz="40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938213"/>
            <a:ext cx="4249737" cy="5419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"/>
            </a:pPr>
            <a:r>
              <a:rPr lang="ru-RU" sz="2400" smtClean="0">
                <a:cs typeface="Times New Roman" pitchFamily="18" charset="0"/>
              </a:rPr>
              <a:t>Это компьютерная сеть, состоящая из некоторого количества хостов, с запущенными ботами — автономным программным обеспечением.</a:t>
            </a:r>
          </a:p>
          <a:p>
            <a:pPr eaLnBrk="1" hangingPunct="1">
              <a:buFont typeface="Wingdings" pitchFamily="2" charset="2"/>
              <a:buChar char=""/>
            </a:pPr>
            <a:r>
              <a:rPr lang="ru-RU" sz="2400" smtClean="0">
                <a:cs typeface="Times New Roman" pitchFamily="18" charset="0"/>
              </a:rPr>
              <a:t>Обычно используются для нелегальной или неодобряемой деятельности — рассылки спама, перебора паролей на удалённой системе, атак на отказ в обслуживании.</a:t>
            </a:r>
          </a:p>
        </p:txBody>
      </p:sp>
      <p:pic>
        <p:nvPicPr>
          <p:cNvPr id="31748" name="Рисунок 4" descr="ботнеты.png"/>
          <p:cNvPicPr>
            <a:picLocks noChangeAspect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>
            <a:off x="4429124" y="1067971"/>
            <a:ext cx="4545015" cy="5499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500063"/>
            <a:ext cx="6692900" cy="2370137"/>
          </a:xfrm>
        </p:spPr>
        <p:txBody>
          <a:bodyPr/>
          <a:lstStyle/>
          <a:p>
            <a:pPr eaLnBrk="1" hangingPunct="1">
              <a:buSzPct val="100000"/>
              <a:defRPr/>
            </a:pPr>
            <a:r>
              <a:rPr lang="ru-RU" sz="6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ПРАВОВОЙ ЛИКБЕЗ</a:t>
            </a:r>
            <a:endParaRPr lang="ru-RU" sz="6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sym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/>
          <a:stretch/>
        </p:blipFill>
        <p:spPr>
          <a:xfrm>
            <a:off x="179512" y="2852936"/>
            <a:ext cx="6351186" cy="3823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214688"/>
            <a:ext cx="6572250" cy="2428875"/>
          </a:xfrm>
        </p:spPr>
        <p:txBody>
          <a:bodyPr/>
          <a:lstStyle/>
          <a:p>
            <a:pPr algn="ctr" eaLnBrk="1" hangingPunct="1">
              <a:buSzPct val="100000"/>
              <a:defRPr/>
            </a:pPr>
            <a:r>
              <a:rPr lang="ru-RU" sz="3200" dirty="0" smtClean="0">
                <a:latin typeface="Times New Roman" pitchFamily="18" charset="0"/>
                <a:ea typeface="+mn-ea"/>
                <a:cs typeface="Times New Roman" pitchFamily="18" charset="0"/>
              </a:rPr>
              <a:t>Создание и распространение вредоносных программ (в том числе вирусов) преследуется в России согласно Уголовному кодексу РФ (глава 28, статья 273)</a:t>
            </a:r>
            <a:endParaRPr lang="ru-RU" sz="3200" dirty="0" smtClean="0">
              <a:latin typeface="Times New Roman" pitchFamily="18" charset="0"/>
              <a:ea typeface="+mn-ea"/>
              <a:cs typeface="Times New Roman" pitchFamily="18" charset="0"/>
              <a:sym typeface="Arial" charset="0"/>
            </a:endParaRPr>
          </a:p>
        </p:txBody>
      </p:sp>
      <p:pic>
        <p:nvPicPr>
          <p:cNvPr id="4" name="Рисунок 3" descr="1339137439_40038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928662" y="142852"/>
            <a:ext cx="3071834" cy="3037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2714625"/>
            <a:ext cx="6715125" cy="3429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ea typeface="+mn-ea"/>
                <a:cs typeface="Times New Roman" pitchFamily="18" charset="0"/>
              </a:rPr>
              <a:t>Существует Доктрина информационной безопасности РФ, согласно которой в России должен проводиться правовой ликбез в школах и вузах при обучении информатике и компьютерной грамотности по вопросам защиты информации в ЭВМ, борьбы с компьютерными вирусами, детскими </a:t>
            </a:r>
            <a:r>
              <a:rPr lang="ru-RU" sz="2400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порносайтами</a:t>
            </a:r>
            <a:r>
              <a:rPr lang="ru-RU" sz="2400" dirty="0" smtClean="0">
                <a:latin typeface="Times New Roman" pitchFamily="18" charset="0"/>
                <a:ea typeface="+mn-ea"/>
                <a:cs typeface="Times New Roman" pitchFamily="18" charset="0"/>
              </a:rPr>
              <a:t> и обеспечению информационной безопасности в сетях ЭВМ.</a:t>
            </a:r>
          </a:p>
        </p:txBody>
      </p:sp>
      <p:pic>
        <p:nvPicPr>
          <p:cNvPr id="5" name="Рисунок 4" descr="information_securit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14348" y="142852"/>
            <a:ext cx="3714776" cy="2476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38"/>
            <a:ext cx="5572125" cy="8382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Физкультминутка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1857375"/>
            <a:ext cx="6715125" cy="3857625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Мы все вместе улыбнемся,</a:t>
            </a:r>
          </a:p>
          <a:p>
            <a:pPr algn="ctr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Подмигнем слегка друг другу,</a:t>
            </a:r>
          </a:p>
          <a:p>
            <a:pPr algn="ctr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Вправо, влево повернемся</a:t>
            </a:r>
          </a:p>
          <a:p>
            <a:pPr algn="ctr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 кивнем затем по кругу.</a:t>
            </a:r>
          </a:p>
          <a:p>
            <a:pPr algn="ctr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Все идеи победили,</a:t>
            </a:r>
          </a:p>
          <a:p>
            <a:pPr algn="ctr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Вверх взметнулись наши руки.</a:t>
            </a:r>
          </a:p>
          <a:p>
            <a:pPr algn="ctr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Груз забот с себя стряхнули</a:t>
            </a:r>
          </a:p>
          <a:p>
            <a:pPr algn="ctr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 продолжим путь науки.</a:t>
            </a:r>
          </a:p>
        </p:txBody>
      </p:sp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0"/>
            <a:ext cx="8358188" cy="2857500"/>
          </a:xfrm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борьба с сетевыми угрозами</a:t>
            </a:r>
            <a:endParaRPr lang="ru-RU" sz="5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Рисунок 4" descr="42240c70de234efd199d05eaa7c5f19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625322"/>
            <a:ext cx="5429288" cy="40719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4749800" cy="1871662"/>
          </a:xfrm>
        </p:spPr>
        <p:txBody>
          <a:bodyPr/>
          <a:lstStyle/>
          <a:p>
            <a:pPr algn="ctr" eaLnBrk="1" hangingPunct="1">
              <a:buSzPct val="100000"/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Самые опасные угрозы сети Интернет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251520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714875" cy="1500188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Установите комплексную систему защиты!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142875" y="1857375"/>
            <a:ext cx="5929313" cy="4714875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Установка обычного антивируса – вчерашний день. Сегодня актуальны так называемые «комплексные системы защиты», включающие в себя антивирус, файрволл, антиспам – фильтр и еще пару – тройку модулей для полной защиты вашего компьютера.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Новые вирусы появляются ежедневно, поэтому не забывайте регулярно обновлять базы сигнатур, лучше всего настроить программу на автоматическое обновление.</a:t>
            </a:r>
          </a:p>
          <a:p>
            <a:endParaRPr lang="ru-RU" smtClean="0"/>
          </a:p>
        </p:txBody>
      </p:sp>
      <p:pic>
        <p:nvPicPr>
          <p:cNvPr id="34820" name="Picture 2" descr="C:\Users\The CraZy\Desktop\Закрытие недели профессии\antivirusnye_programm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0"/>
            <a:ext cx="2674938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786313" cy="1857375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Будьте осторожны</a:t>
            </a:r>
            <a:b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</a:b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с электронной почтой!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142875" y="2214563"/>
            <a:ext cx="6715125" cy="3881437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Не стоит передавать какую-либо важную информацию через электронную почту.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Установите запрет открытия вложений электронной почты, поскольку многие вирусы содержатся во вложениях и начинают распространяться сразу после открытия вложения.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Программы Microsoft Outlookи Windows Mail помогают блокировать потенциально опасные вложения.</a:t>
            </a:r>
          </a:p>
          <a:p>
            <a:endParaRPr lang="ru-RU" sz="1800" smtClean="0"/>
          </a:p>
        </p:txBody>
      </p:sp>
    </p:spTree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929188" cy="2071688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Пользуйтесь браузерами </a:t>
            </a:r>
            <a:r>
              <a:rPr lang="ru-RU" sz="36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Mozilla</a:t>
            </a: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ru-RU" sz="36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Firefox</a:t>
            </a: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, </a:t>
            </a:r>
            <a:r>
              <a:rPr lang="ru-RU" sz="36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Google</a:t>
            </a: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ru-RU" sz="36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Chrome</a:t>
            </a: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и </a:t>
            </a:r>
            <a:r>
              <a:rPr lang="ru-RU" sz="36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Apple</a:t>
            </a: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ru-RU" sz="36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Safari</a:t>
            </a: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!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0" y="2357438"/>
            <a:ext cx="6858000" cy="4310062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Большинство червей и вредоносных скриптов ориентированы под Internet Explorer и Opera.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I</a:t>
            </a:r>
            <a:r>
              <a:rPr lang="en-US" smtClean="0">
                <a:cs typeface="Times New Roman" pitchFamily="18" charset="0"/>
              </a:rPr>
              <a:t>E</a:t>
            </a:r>
            <a:r>
              <a:rPr lang="ru-RU" smtClean="0">
                <a:cs typeface="Times New Roman" pitchFamily="18" charset="0"/>
              </a:rPr>
              <a:t> до сих пор удерживает первую строчку в рейтинге популярности, но лишь потому, что он встроен в Windows.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Opera очень популярна в России из-за ее призрачного удобства и реально большого числа настроек.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Уровень безопасности сильно хромает как у одного, так и у второго браузера, поэтому лучше им и не пользоваться вовсе.</a:t>
            </a:r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endParaRPr lang="ru-RU" sz="1800" smtClean="0"/>
          </a:p>
        </p:txBody>
      </p:sp>
      <p:pic>
        <p:nvPicPr>
          <p:cNvPr id="5" name="Рисунок 4" descr="1356613471_9362379dd74d140eef6bba719dde4d8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00826" y="0"/>
            <a:ext cx="2524128" cy="25796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714875" cy="1500188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Обновляйте операционную систему </a:t>
            </a: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Windows</a:t>
            </a: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!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142875" y="2357438"/>
            <a:ext cx="6072188" cy="3738562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Постоянно обновляйте операционную систему Windows.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Корпорация Microsoft периодически выпускает специальные обновления безопасности, которые могут помочь защитить компьютер.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Эти обновления могут предотвратить вирусные и другие атаки на компьютер, закрывая потенциально опасные точки входа.</a:t>
            </a:r>
          </a:p>
          <a:p>
            <a:endParaRPr lang="ru-RU" sz="1800" smtClean="0"/>
          </a:p>
        </p:txBody>
      </p:sp>
      <p:pic>
        <p:nvPicPr>
          <p:cNvPr id="5" name="Рисунок 4" descr="1351676398_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72198" y="142852"/>
            <a:ext cx="2857520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357688" cy="1071563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Не отправляйте</a:t>
            </a:r>
            <a:b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</a:b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SMS-сообщения!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6858000" cy="5572125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Сейчас очень популярны сайты, предлагающие доступ к чужим SMS и распечаткам звонков,  также очень часто при скачивании файлов вам предлагают ввести свой номер, или внезапно появляется блокирующее окно, которое якобы можно убрать с помощью отправки </a:t>
            </a:r>
            <a:r>
              <a:rPr lang="en-US" smtClean="0">
                <a:cs typeface="Times New Roman" pitchFamily="18" charset="0"/>
              </a:rPr>
              <a:t>SMS</a:t>
            </a:r>
            <a:r>
              <a:rPr lang="ru-RU" smtClean="0"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При отправке </a:t>
            </a:r>
            <a:r>
              <a:rPr lang="en-US" smtClean="0">
                <a:cs typeface="Times New Roman" pitchFamily="18" charset="0"/>
              </a:rPr>
              <a:t>SMS</a:t>
            </a:r>
            <a:r>
              <a:rPr lang="ru-RU" smtClean="0">
                <a:cs typeface="Times New Roman" pitchFamily="18" charset="0"/>
              </a:rPr>
              <a:t>, в лучшем случае, можно лишиться 300-600 рублей на счету телефона – если нужно будет отправить сообщение на короткий номер для оплаты, в худшем – на компьютере появится ужасный вирус.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Поэтому никогда не отправляйте SMS-сообщения и не вводите свой номер телефона на сомнительных сайтах при регистрации.</a:t>
            </a:r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endParaRPr lang="ru-RU" sz="1800" smtClean="0"/>
          </a:p>
        </p:txBody>
      </p:sp>
      <p:pic>
        <p:nvPicPr>
          <p:cNvPr id="4" name="Рисунок 3" descr="virus-sms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24044" y="1"/>
            <a:ext cx="3019955" cy="1428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929188" cy="2143125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Пользуйтесь лицензионным программным обеспечением!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0" y="2428875"/>
            <a:ext cx="6715125" cy="3810000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Если вы скачиваете пиратские версии программ или свеженький взломщик программы, запускаете его и сознательно игнорируете предупреждение антивируса, будьте готовы к тому, что можете поселить вирус на свой компьютер.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Причем, чем программа популярнее, тем выше такая вероятность.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Лицензионные программы избавят Вас от подобной угрозы!</a:t>
            </a:r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endParaRPr lang="ru-RU" sz="1800" smtClean="0"/>
          </a:p>
        </p:txBody>
      </p:sp>
      <p:pic>
        <p:nvPicPr>
          <p:cNvPr id="5" name="Рисунок 4" descr="17302830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143636" y="0"/>
            <a:ext cx="2857520" cy="317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714875" cy="1285875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Используйте брандмауэр!</a:t>
            </a: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0" y="1571625"/>
            <a:ext cx="6786563" cy="3738563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Используйте брандмауэр Windows или другой брандмауэр, оповещающий о наличии подозрительной активности при попытке вируса или червя подключиться к компьютеру.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Он также позволяет запретить вирусам, червям и хакерам загружать потенциально опасные программы на компьютер.</a:t>
            </a:r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endParaRPr lang="ru-RU" sz="1800" smtClean="0"/>
          </a:p>
        </p:txBody>
      </p:sp>
      <p:pic>
        <p:nvPicPr>
          <p:cNvPr id="40964" name="Рисунок 4" descr="1321736428_clip_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63" y="4503738"/>
            <a:ext cx="4214812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714875" cy="1214438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Используйте сложные пароли!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142875" y="1500188"/>
            <a:ext cx="6715125" cy="5357812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Как утверждает статистика, 80% всех паролей — это простые слова: имена, марки телефона или машины, имя кошки или собаки, а также пароли вроде 123. Такие пароли сильно облегчают работу взломщикам.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В идеале пароли должны состоять минимум из семи, а лучше двенадцати символов. Время на подбор пароля из пяти символов — 2-4 часа, но чтобы взломать семисимвольный пароль, потребуется 2-4 года.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Лучше использовать пароли, комбинирующие буквы разных регистров, цифры и разные значки.</a:t>
            </a:r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endParaRPr lang="ru-RU" sz="1800" smtClean="0"/>
          </a:p>
        </p:txBody>
      </p:sp>
    </p:spTree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714875" cy="1500188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Делайте резервные копии!</a:t>
            </a: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142875" y="1785938"/>
            <a:ext cx="5857875" cy="4310062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При малейшей угрозе ценная информация с вашего компьютера может быть удалена, а что ещё хуже – похищена.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Возьмите за правило обязательное создание резервных копий важных данных на внешнем устройстве –флеш-карте, оптическом диске, переносном жестком диске.</a:t>
            </a:r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endParaRPr lang="ru-RU" sz="1800" smtClean="0"/>
          </a:p>
        </p:txBody>
      </p:sp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05496" y="142852"/>
            <a:ext cx="3143271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4786313" cy="2143125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Функция «Родительский контроль»</a:t>
            </a:r>
            <a:b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</a:b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обезопасит вас!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142875" y="2500313"/>
            <a:ext cx="6715125" cy="3595687"/>
          </a:xfrm>
        </p:spPr>
        <p:txBody>
          <a:bodyPr/>
          <a:lstStyle/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Для детской психики Интернет – это постоянная угроза получения психологической травмы и риск оказаться жертвой преступников.</a:t>
            </a:r>
          </a:p>
          <a:p>
            <a:pPr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Не стремитесь утаивать от родителей круг тем, которые вы обсуждает в сети, и новых Интернет-знакомых, это поможет вам реально оценивать информацию, которую вы видите в сети и не стать жертвой обмана.</a:t>
            </a:r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pPr>
              <a:buFont typeface="Wingdings" pitchFamily="2" charset="2"/>
              <a:buChar char=""/>
            </a:pPr>
            <a:endParaRPr lang="ru-RU" smtClean="0"/>
          </a:p>
          <a:p>
            <a:endParaRPr lang="ru-RU" sz="1800" smtClean="0"/>
          </a:p>
        </p:txBody>
      </p:sp>
      <p:pic>
        <p:nvPicPr>
          <p:cNvPr id="7" name="Рисунок 6" descr="kontrol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186013" y="0"/>
            <a:ext cx="2957987" cy="2976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4678362" cy="936625"/>
          </a:xfrm>
        </p:spPr>
        <p:txBody>
          <a:bodyPr/>
          <a:lstStyle/>
          <a:p>
            <a:pPr algn="ctr" eaLnBrk="1" hangingPunct="1">
              <a:buSzPct val="100000"/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Вирус</a:t>
            </a:r>
          </a:p>
        </p:txBody>
      </p:sp>
      <p:sp>
        <p:nvSpPr>
          <p:cNvPr id="8195" name="Rectangle 2"/>
          <p:cNvSpPr txBox="1">
            <a:spLocks noChangeArrowheads="1"/>
          </p:cNvSpPr>
          <p:nvPr/>
        </p:nvSpPr>
        <p:spPr bwMode="auto">
          <a:xfrm>
            <a:off x="242888" y="1773238"/>
            <a:ext cx="632460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Компью́терный ви́рус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— разновидность компьютерных программ или вредоносный код, отличительной особенностью которых является способность к размножению (саморепликация).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5" y="0"/>
            <a:ext cx="6215063" cy="1785938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Спасибо за внимание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2" descr="C:\Users\The CraZy\Desktop\Фотофильмы\54249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357950" y="142852"/>
            <a:ext cx="2613828" cy="2017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42875" y="2071688"/>
            <a:ext cx="714375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Использованы материалы:</a:t>
            </a:r>
          </a:p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Мельников В.П. Информационная безопасность и защита информации: 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учеб.пособие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для студентов высших учебных заведений; 3-е изд., стер.-М.: Издательский центр «Академия», 2008. – 336 с.</a:t>
            </a:r>
          </a:p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Википедия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– свободная энциклопедия </a:t>
            </a:r>
            <a:r>
              <a:rPr lang="en-US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  <a:hlinkClick r:id="rId3"/>
              </a:rPr>
              <a:t>http://ru.wikipedia.org/wiki/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  <a:hlinkClick r:id="rId3"/>
              </a:rPr>
              <a:t>Компьютерный_вирус</a:t>
            </a:r>
            <a:endParaRPr lang="ru-R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Безопасный компьютер и Интернет для детей: новая программа повышения квалификации преподавателей 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АПКиППРО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//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Microsoft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в образовании.  — [Электронный ресурс]. — Электрон. дан. – 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cop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. 2008 – Режим доступа: 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  <a:hlinkClick r:id="rId4"/>
              </a:rPr>
              <a:t>http://www.ms-education.ru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Текст 4"/>
          <p:cNvSpPr>
            <a:spLocks noGrp="1"/>
          </p:cNvSpPr>
          <p:nvPr>
            <p:ph type="body" idx="1"/>
          </p:nvPr>
        </p:nvSpPr>
        <p:spPr>
          <a:xfrm>
            <a:off x="142875" y="3429000"/>
            <a:ext cx="6357938" cy="3214688"/>
          </a:xfrm>
        </p:spPr>
        <p:txBody>
          <a:bodyPr/>
          <a:lstStyle/>
          <a:p>
            <a:pPr indent="354013" algn="just"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 настоящее время не существует единой системы классификации и именования вирусов.</a:t>
            </a:r>
          </a:p>
          <a:p>
            <a:pPr indent="354013" algn="just"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Принято разделять вирусы на следующие группы.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2172653">
            <a:off x="-120650" y="1454150"/>
            <a:ext cx="6000750" cy="1071563"/>
          </a:xfrm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Классификация</a:t>
            </a:r>
          </a:p>
        </p:txBody>
      </p:sp>
      <p:pic>
        <p:nvPicPr>
          <p:cNvPr id="6" name="Рисунок 5" descr="435-vir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29322" y="214290"/>
            <a:ext cx="2856564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6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6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2781300"/>
            <a:ext cx="6503988" cy="24511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ПОРАЖАЕМЫМ ОБЪЕКТАМ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4821238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Файловые вирусы 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428750"/>
            <a:ext cx="6678613" cy="2159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"/>
            </a:pPr>
            <a:r>
              <a:rPr lang="ru-RU" sz="2400" smtClean="0">
                <a:cs typeface="Times New Roman" pitchFamily="18" charset="0"/>
              </a:rPr>
              <a:t>Это вирусы-паразиты, которые при распространении своих копий обязательно изменяют содержимое исполняемых файлов, при этом файлы, атакованные вирусом, в большинстве случаев полностью или частично теряют работоспособность)</a:t>
            </a:r>
          </a:p>
        </p:txBody>
      </p:sp>
      <p:pic>
        <p:nvPicPr>
          <p:cNvPr id="14340" name="Содержимое 5" descr="файловый вирус.gi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285720" y="3929066"/>
            <a:ext cx="6397950" cy="2726953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4821238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Загрузочные вирусы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214438"/>
            <a:ext cx="4892675" cy="2000250"/>
          </a:xfrm>
        </p:spPr>
        <p:txBody>
          <a:bodyPr/>
          <a:lstStyle/>
          <a:p>
            <a:pPr eaLnBrk="1" hangingPunct="1">
              <a:buFont typeface="Wingdings" pitchFamily="2" charset="2"/>
              <a:buChar char=""/>
            </a:pPr>
            <a:r>
              <a:rPr lang="ru-RU" sz="2400" smtClean="0">
                <a:cs typeface="Times New Roman" pitchFamily="18" charset="0"/>
              </a:rPr>
              <a:t>Это компьютерные вирусы, записывающиеся в первый сектор гибкого или жесткого диска и выполняющиеся при загрузке компьютера.</a:t>
            </a:r>
          </a:p>
        </p:txBody>
      </p:sp>
      <p:pic>
        <p:nvPicPr>
          <p:cNvPr id="15364" name="Рисунок 5" descr="загрузочный вирус.jpg"/>
          <p:cNvPicPr>
            <a:picLocks noChangeAspect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>
            <a:off x="1357290" y="3286124"/>
            <a:ext cx="4728018" cy="33524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2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2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4964113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Скриптовые</a:t>
            </a: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вирусы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>
          <a:xfrm>
            <a:off x="26988" y="981075"/>
            <a:ext cx="5045075" cy="2019300"/>
          </a:xfrm>
        </p:spPr>
        <p:txBody>
          <a:bodyPr/>
          <a:lstStyle/>
          <a:p>
            <a:pPr eaLnBrk="1" hangingPunct="1">
              <a:buFont typeface="Wingdings" pitchFamily="2" charset="2"/>
              <a:buChar char=""/>
            </a:pPr>
            <a:r>
              <a:rPr lang="ru-RU" sz="2400" smtClean="0">
                <a:cs typeface="Times New Roman" pitchFamily="18" charset="0"/>
              </a:rPr>
              <a:t>Требуют наличия одного из скриптовых языков (Javascript, VBScript) для самостоятельного проникновения в неинфицированные скрипты.</a:t>
            </a:r>
          </a:p>
        </p:txBody>
      </p:sp>
      <p:pic>
        <p:nvPicPr>
          <p:cNvPr id="16388" name="Содержимое 5" descr="скриптовый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1357290" y="3143248"/>
            <a:ext cx="4704163" cy="3427133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theme/theme1.xml><?xml version="1.0" encoding="utf-8"?>
<a:theme xmlns:a="http://schemas.openxmlformats.org/drawingml/2006/main" name="AF_ComputerEra">
  <a:themeElements>
    <a:clrScheme name="financial_statu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ncial_statu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9011110-81F8-433B-9999-487A842C8C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AF_ComputerEra</Template>
  <TotalTime>0</TotalTime>
  <Words>1191</Words>
  <Application>Microsoft Office PowerPoint</Application>
  <PresentationFormat>Экран (4:3)</PresentationFormat>
  <Paragraphs>115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Arial</vt:lpstr>
      <vt:lpstr>Arial Black</vt:lpstr>
      <vt:lpstr>Times New Roman</vt:lpstr>
      <vt:lpstr>Wingdings</vt:lpstr>
      <vt:lpstr>Eras Bold ITC</vt:lpstr>
      <vt:lpstr>AF_ComputerEra</vt:lpstr>
      <vt:lpstr>БЕЗОПАСНОСТЬ В СЕТИ ИНТЕРНЕТ</vt:lpstr>
      <vt:lpstr>Интернет</vt:lpstr>
      <vt:lpstr>Самые опасные угрозы сети Интернет</vt:lpstr>
      <vt:lpstr>Вирус</vt:lpstr>
      <vt:lpstr>Классификация</vt:lpstr>
      <vt:lpstr>ПО ПОРАЖАЕМЫМ ОБЪЕКТАМ</vt:lpstr>
      <vt:lpstr>Файловые вирусы </vt:lpstr>
      <vt:lpstr>Загрузочные вирусы</vt:lpstr>
      <vt:lpstr>Скриптовые вирусы</vt:lpstr>
      <vt:lpstr>Макровирусы</vt:lpstr>
      <vt:lpstr>Вирусы, поражающие исходный код</vt:lpstr>
      <vt:lpstr>ПО ПОРАЖАЕМЫМ ОПЕРАЦИОННЫМ СИСТЕМАМ И ПЛАТФОРМАМ</vt:lpstr>
      <vt:lpstr>Слайд 13</vt:lpstr>
      <vt:lpstr>ПО ТЕХНОЛОГИЯМ, ИСПОЛЬЗУЕМЫМ ВИРУСОМ</vt:lpstr>
      <vt:lpstr>Полиморфные вирусы</vt:lpstr>
      <vt:lpstr>Стелс-вирусы</vt:lpstr>
      <vt:lpstr>Руткит</vt:lpstr>
      <vt:lpstr>ПО ЯЗЫКУ, НА КОТОРОМ НАПИСАН ВИРУС </vt:lpstr>
      <vt:lpstr>Слайд 19</vt:lpstr>
      <vt:lpstr>ПО ДОПОЛНИТЕЛЬНОЙ ВРЕДОНОСНОЙ ФУНКЦИОНАЛЬНОСТИ</vt:lpstr>
      <vt:lpstr>Бэкдоры</vt:lpstr>
      <vt:lpstr>Кейлоггеры</vt:lpstr>
      <vt:lpstr>Шпионы</vt:lpstr>
      <vt:lpstr>Ботнеты</vt:lpstr>
      <vt:lpstr>ПРАВОВОЙ ЛИКБЕЗ</vt:lpstr>
      <vt:lpstr>Создание и распространение вредоносных программ (в том числе вирусов) преследуется в России согласно Уголовному кодексу РФ (глава 28, статья 273)</vt:lpstr>
      <vt:lpstr>Существует Доктрина информационной безопасности РФ, согласно которой в России должен проводиться правовой ликбез в школах и вузах при обучении информатике и компьютерной грамотности по вопросам защиты информации в ЭВМ, борьбы с компьютерными вирусами, детскими порносайтами и обеспечению информационной безопасности в сетях ЭВМ.</vt:lpstr>
      <vt:lpstr>Физкультминутка</vt:lpstr>
      <vt:lpstr>борьба с сетевыми угрозами</vt:lpstr>
      <vt:lpstr>Установите комплексную систему защиты!</vt:lpstr>
      <vt:lpstr>Будьте осторожны с электронной почтой!</vt:lpstr>
      <vt:lpstr>Пользуйтесь браузерами Mozilla Firefox, Google Chrome и Apple Safari!</vt:lpstr>
      <vt:lpstr>Обновляйте операционную систему Windows!</vt:lpstr>
      <vt:lpstr>Не отправляйте SMS-сообщения!</vt:lpstr>
      <vt:lpstr>Пользуйтесь лицензионным программным обеспечением!</vt:lpstr>
      <vt:lpstr>Используйте брандмауэр!</vt:lpstr>
      <vt:lpstr>Используйте сложные пароли!</vt:lpstr>
      <vt:lpstr>Делайте резервные копии!</vt:lpstr>
      <vt:lpstr>Функция «Родительский контроль» обезопасит вас!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2012-11-29T16:08:44Z</dcterms:created>
  <dcterms:modified xsi:type="dcterms:W3CDTF">2013-03-07T07:56:37Z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TC103367859990</vt:lpwstr>
  </property>
</Properties>
</file>